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선 지민" initials="선지" lastIdx="1" clrIdx="0">
    <p:extLst>
      <p:ext uri="{19B8F6BF-5375-455C-9EA6-DF929625EA0E}">
        <p15:presenceInfo xmlns:p15="http://schemas.microsoft.com/office/powerpoint/2012/main" xmlns="" userId="342982b688e604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6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336" y="-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 rot="0" vert="horz" wrap="none" lIns="0" tIns="0" rIns="0" bIns="0" anchor="ctr" anchorCtr="1"/>
        <a:lstStyle/>
        <a:p>
          <a:pPr algn="l">
            <a:defRPr b="0" i="0" u="none"/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열람실 이용현황</c:v>
                </c:pt>
              </c:strCache>
            </c:strRef>
          </c:tx>
          <c:dLbls>
            <c:dLbl>
              <c:idx val="0"/>
              <c:layout>
                <c:manualLayout>
                  <c:x val="-6.2357690185308456E-2"/>
                  <c:y val="5.243389680981636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CB-4E5F-95FC-49C2525E37AB}"/>
                </c:ext>
              </c:extLst>
            </c:dLbl>
            <c:dLbl>
              <c:idx val="1"/>
              <c:layout>
                <c:manualLayout>
                  <c:x val="7.1982100605964661E-2"/>
                  <c:y val="-0.11093233525753021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CB-4E5F-95FC-49C2525E37AB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이용한적 있다</c:v>
                </c:pt>
                <c:pt idx="1">
                  <c:v>이용한 적 없다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</c:v>
                </c:pt>
                <c:pt idx="1">
                  <c:v>13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8CB-4E5F-95FC-49C2525E37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9525" cap="flat" cmpd="sng" algn="ctr">
          <a:noFill/>
          <a:prstDash val="solid"/>
          <a:round/>
        </a:ln>
      </c:spPr>
    </c:plotArea>
    <c:legend>
      <c:legendPos val="b"/>
      <c:layout/>
      <c:overlay val="0"/>
    </c:legend>
    <c:plotVisOnly val="1"/>
    <c:dispBlanksAs val="gap"/>
    <c:showDLblsOverMax val="1"/>
  </c:chart>
  <c:txPr>
    <a:bodyPr rot="0" vert="horz" wrap="none" lIns="0" tIns="0" rIns="0" bIns="0" anchor="ctr" anchorCtr="1"/>
    <a:lstStyle/>
    <a:p>
      <a:pPr algn="l">
        <a:defRPr sz="1200" b="0" i="0" u="none">
          <a:latin typeface="함초롬돋움" panose="00000000000000000000"/>
          <a:ea typeface="함초롬돋움" panose="00000000000000000000"/>
          <a:cs typeface="함초롬돋움" panose="00000000000000000000"/>
          <a:sym typeface="함초롬돋움" panose="00000000000000000000"/>
        </a:defRPr>
      </a:pPr>
      <a:endParaRPr lang="ko-KR"/>
    </a:p>
  </c:txPr>
  <c:externalData r:id="rId1">
    <c:autoUpdate val="0"/>
  </c:externalData>
  <c:extLst xmlns:c16r2="http://schemas.microsoft.com/office/drawing/2015/06/chart">
    <c:ext uri="CC8EB2C9-7E31-499d-B8F2-F6CE61031016">
      <ho:hncChartStyle xmlns:ho="http://schemas.haansoft.com/office/8.0" layoutIndex="-1" colorIndex="0" styleIndex="0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 rot="0" vert="horz" wrap="none" lIns="0" tIns="0" rIns="0" bIns="0" anchor="ctr" anchorCtr="1"/>
        <a:lstStyle/>
        <a:p>
          <a:pPr algn="l">
            <a:defRPr b="0" i="0" u="none"/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현 시스템에 불만을 느낀 적이 있다</c:v>
                </c:pt>
              </c:strCache>
            </c:strRef>
          </c:tx>
          <c:dLbls>
            <c:dLbl>
              <c:idx val="0"/>
              <c:layout>
                <c:manualLayout>
                  <c:x val="-3.232889249920845E-2"/>
                  <c:y val="-0.11345259845256805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28-4992-AA2C-9F89CA756D6B}"/>
                </c:ext>
              </c:extLst>
            </c:dLbl>
            <c:dLbl>
              <c:idx val="1"/>
              <c:layout>
                <c:manualLayout>
                  <c:x val="2.87287887185812E-2"/>
                  <c:y val="8.7996393442153931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828-4992-AA2C-9F89CA756D6B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있다</c:v>
                </c:pt>
                <c:pt idx="1">
                  <c:v>없다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1828-4992-AA2C-9F89CA756D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9525" cap="flat" cmpd="sng" algn="ctr">
          <a:noFill/>
          <a:prstDash val="solid"/>
          <a:round/>
        </a:ln>
      </c:spPr>
    </c:plotArea>
    <c:legend>
      <c:legendPos val="b"/>
      <c:layout/>
      <c:overlay val="0"/>
    </c:legend>
    <c:plotVisOnly val="1"/>
    <c:dispBlanksAs val="gap"/>
    <c:showDLblsOverMax val="1"/>
  </c:chart>
  <c:txPr>
    <a:bodyPr rot="0" vert="horz" wrap="none" lIns="0" tIns="0" rIns="0" bIns="0" anchor="ctr" anchorCtr="1"/>
    <a:lstStyle/>
    <a:p>
      <a:pPr algn="l">
        <a:defRPr sz="1200" b="0" i="0" u="none">
          <a:latin typeface="함초롬돋움" panose="00000000000000000000"/>
          <a:ea typeface="함초롬돋움" panose="00000000000000000000"/>
          <a:cs typeface="함초롬돋움" panose="00000000000000000000"/>
          <a:sym typeface="함초롬돋움" panose="00000000000000000000"/>
        </a:defRPr>
      </a:pPr>
      <a:endParaRPr lang="ko-KR"/>
    </a:p>
  </c:txPr>
  <c:externalData r:id="rId1">
    <c:autoUpdate val="0"/>
  </c:externalData>
  <c:extLst xmlns:c16r2="http://schemas.microsoft.com/office/drawing/2015/06/chart">
    <c:ext uri="CC8EB2C9-7E31-499d-B8F2-F6CE61031016">
      <ho:hncChartStyle xmlns:ho="http://schemas.haansoft.com/office/8.0" layoutIndex="-1" colorIndex="0" styleIndex="0"/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 rot="0" vert="horz" wrap="none" lIns="0" tIns="0" rIns="0" bIns="0" anchor="ctr" anchorCtr="1"/>
        <a:lstStyle/>
        <a:p>
          <a:pPr algn="l">
            <a:defRPr b="0" i="0" u="none"/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24456398189067841"/>
          <c:y val="0.21786095201969147"/>
          <c:w val="0.47672396898269653"/>
          <c:h val="0.7619629502296447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새로운 방식에 대한 생각</c:v>
                </c:pt>
              </c:strCache>
            </c:strRef>
          </c:tx>
          <c:dLbls>
            <c:dLbl>
              <c:idx val="0"/>
              <c:layout>
                <c:manualLayout>
                  <c:x val="-4.3991200625896454E-2"/>
                  <c:y val="-0.10462532192468643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838-49CB-88FE-7FEF642BD738}"/>
                </c:ext>
              </c:extLst>
            </c:dLbl>
            <c:dLbl>
              <c:idx val="1"/>
              <c:layout>
                <c:manualLayout>
                  <c:x val="2.6863044127821922E-2"/>
                  <c:y val="9.3022488057613373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38-49CB-88FE-7FEF642BD738}"/>
                </c:ext>
              </c:extLst>
            </c:dLbl>
            <c:dLbl>
              <c:idx val="2"/>
              <c:layout>
                <c:manualLayout>
                  <c:x val="2.6863044127821922E-2"/>
                  <c:y val="9.3022488057613373E-2"/>
                </c:manualLayout>
              </c:layout>
              <c:spPr/>
              <c:txPr>
                <a:bodyPr/>
                <a:lstStyle/>
                <a:p>
                  <a:pPr>
                    <a:defRPr/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38-49CB-88FE-7FEF642BD738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괜찮다</c:v>
                </c:pt>
                <c:pt idx="1">
                  <c:v>별로다</c:v>
                </c:pt>
                <c:pt idx="2">
                  <c:v>무응답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20</c:v>
                </c:pt>
                <c:pt idx="1">
                  <c:v>2</c:v>
                </c:pt>
                <c:pt idx="2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1838-49CB-88FE-7FEF642BD7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9525" cap="flat" cmpd="sng" algn="ctr">
          <a:noFill/>
          <a:prstDash val="solid"/>
          <a:round/>
        </a:ln>
      </c:spPr>
    </c:plotArea>
    <c:legend>
      <c:legendPos val="r"/>
      <c:layout>
        <c:manualLayout>
          <c:xMode val="edge"/>
          <c:yMode val="edge"/>
          <c:x val="0.81622898578643799"/>
          <c:y val="0.47608959674835205"/>
          <c:w val="9.3124985694885254E-2"/>
          <c:h val="0.15555556118488312"/>
        </c:manualLayout>
      </c:layout>
      <c:overlay val="0"/>
    </c:legend>
    <c:plotVisOnly val="1"/>
    <c:dispBlanksAs val="gap"/>
    <c:showDLblsOverMax val="1"/>
  </c:chart>
  <c:txPr>
    <a:bodyPr rot="0" vert="horz" wrap="none" lIns="0" tIns="0" rIns="0" bIns="0" anchor="ctr" anchorCtr="1"/>
    <a:lstStyle/>
    <a:p>
      <a:pPr algn="l">
        <a:defRPr sz="1200" b="0" i="0" u="none">
          <a:latin typeface="함초롬돋움" panose="00000000000000000000"/>
          <a:ea typeface="함초롬돋움" panose="00000000000000000000"/>
          <a:cs typeface="함초롬돋움" panose="00000000000000000000"/>
          <a:sym typeface="함초롬돋움" panose="00000000000000000000"/>
        </a:defRPr>
      </a:pPr>
      <a:endParaRPr lang="ko-KR"/>
    </a:p>
  </c:txPr>
  <c:externalData r:id="rId1">
    <c:autoUpdate val="0"/>
  </c:externalData>
  <c:extLst xmlns:c16r2="http://schemas.microsoft.com/office/drawing/2015/06/chart">
    <c:ext uri="CC8EB2C9-7E31-499d-B8F2-F6CE61031016">
      <ho:hncChartStyle xmlns:ho="http://schemas.haansoft.com/office/8.0" layoutIndex="-1" colorIndex="0" styleIndex="0"/>
    </c:ext>
  </c:extLst>
</c:chartSpace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791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187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614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978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99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90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77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80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587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43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094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129E5-D1A8-4B77-9EE7-B8842631192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D77D5-3F5A-4441-A4D1-3364A7148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11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69501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26153" y="5527224"/>
            <a:ext cx="5739694" cy="1079148"/>
          </a:xfrm>
        </p:spPr>
        <p:txBody>
          <a:bodyPr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23</a:t>
            </a:r>
            <a:r>
              <a:rPr lang="ko-KR" altLang="en-US">
                <a:solidFill>
                  <a:schemeClr val="lt1"/>
                </a:solidFill>
              </a:rPr>
              <a:t>조</a:t>
            </a:r>
          </a:p>
          <a:p>
            <a:pPr lvl="0">
              <a:defRPr/>
            </a:pPr>
            <a:r>
              <a:rPr lang="ko-KR" altLang="en-US">
                <a:solidFill>
                  <a:schemeClr val="lt1"/>
                </a:solidFill>
              </a:rPr>
              <a:t>선지민 복정빈 장예준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720571" y="0"/>
            <a:ext cx="4750858" cy="6858000"/>
          </a:xfrm>
          <a:prstGeom prst="rect">
            <a:avLst/>
          </a:prstGeom>
          <a:solidFill>
            <a:schemeClr val="lt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034597" y="1528873"/>
            <a:ext cx="7893242" cy="2150277"/>
          </a:xfrm>
        </p:spPr>
        <p:txBody>
          <a:bodyPr/>
          <a:lstStyle/>
          <a:p>
            <a:pPr lvl="0">
              <a:defRPr/>
            </a:pPr>
            <a:r>
              <a:rPr lang="ko-KR" altLang="en-US" sz="5800" b="1">
                <a:solidFill>
                  <a:schemeClr val="lt1"/>
                </a:solidFill>
                <a:latin typeface="바탕"/>
                <a:ea typeface="바탕"/>
              </a:rPr>
              <a:t>독서실 </a:t>
            </a:r>
            <a:br>
              <a:rPr lang="ko-KR" altLang="en-US" sz="5800" b="1">
                <a:solidFill>
                  <a:schemeClr val="lt1"/>
                </a:solidFill>
                <a:latin typeface="바탕"/>
                <a:ea typeface="바탕"/>
              </a:rPr>
            </a:br>
            <a:r>
              <a:rPr lang="en-US" altLang="ko-KR" sz="5800" b="1">
                <a:solidFill>
                  <a:schemeClr val="lt1"/>
                </a:solidFill>
                <a:latin typeface="바탕"/>
                <a:ea typeface="바탕"/>
              </a:rPr>
              <a:t>QR</a:t>
            </a:r>
            <a:r>
              <a:rPr lang="ko-KR" altLang="en-US" sz="5800" b="1">
                <a:solidFill>
                  <a:schemeClr val="lt1"/>
                </a:solidFill>
                <a:latin typeface="바탕"/>
                <a:ea typeface="바탕"/>
              </a:rPr>
              <a:t>코드 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7586468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506307" y="230428"/>
            <a:ext cx="1519766" cy="117162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체"/>
                <a:ea typeface="바탕체"/>
              </a:rPr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84126" y="1609315"/>
            <a:ext cx="410787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▶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구상계기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▶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기술설명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 	-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블록체인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	-QR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코드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▶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모바일 신분증설명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▶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독서실 </a:t>
            </a:r>
            <a:r>
              <a:rPr lang="en-US" altLang="ko-KR" sz="3000">
                <a:latin typeface="바탕체"/>
                <a:ea typeface="바탕체"/>
                <a:cs typeface="함초롬돋움"/>
              </a:rPr>
              <a:t>QR</a:t>
            </a:r>
            <a:r>
              <a:rPr lang="ko-KR" altLang="en-US" sz="3000">
                <a:latin typeface="바탕체"/>
                <a:ea typeface="바탕체"/>
                <a:cs typeface="함초롬돋움"/>
              </a:rPr>
              <a:t>코드</a:t>
            </a:r>
          </a:p>
          <a:p>
            <a:pPr marL="0" indent="0">
              <a:lnSpc>
                <a:spcPct val="140000"/>
              </a:lnSpc>
              <a:buNone/>
              <a:defRPr/>
            </a:pPr>
            <a:r>
              <a:rPr lang="en-US" altLang="ko-KR">
                <a:latin typeface="바탕체"/>
                <a:ea typeface="바탕체"/>
                <a:cs typeface="함초롬돋움"/>
              </a:rPr>
              <a:t>▶</a:t>
            </a:r>
            <a:r>
              <a:rPr lang="ko-KR" altLang="en-US">
                <a:latin typeface="바탕체"/>
                <a:ea typeface="바탕체"/>
                <a:cs typeface="함초롬돋움"/>
              </a:rPr>
              <a:t>기대효과</a:t>
            </a:r>
          </a:p>
          <a:p>
            <a:pPr marL="0" indent="0">
              <a:lnSpc>
                <a:spcPct val="140000"/>
              </a:lnSpc>
              <a:buNone/>
              <a:defRPr/>
            </a:pPr>
            <a:endParaRPr lang="en-US" altLang="ko-KR">
              <a:latin typeface="바탕체"/>
              <a:ea typeface="바탕체"/>
              <a:cs typeface="함초롬돋움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3603" y="337864"/>
            <a:ext cx="2701573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체"/>
                <a:ea typeface="바탕체"/>
              </a:rPr>
              <a:t>구상계기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6" name="직사각형 5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1</a:t>
            </a:r>
          </a:p>
        </p:txBody>
      </p:sp>
      <p:graphicFrame>
        <p:nvGraphicFramePr>
          <p:cNvPr id="10" name="차트 9"/>
          <p:cNvGraphicFramePr/>
          <p:nvPr/>
        </p:nvGraphicFramePr>
        <p:xfrm>
          <a:off x="666555" y="1775690"/>
          <a:ext cx="6997701" cy="4759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차트 11"/>
          <p:cNvGraphicFramePr/>
          <p:nvPr/>
        </p:nvGraphicFramePr>
        <p:xfrm>
          <a:off x="5059601" y="1414895"/>
          <a:ext cx="7247851" cy="491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3048" y="413231"/>
            <a:ext cx="4098251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체"/>
                <a:ea typeface="바탕체"/>
              </a:rPr>
              <a:t>블록체인이란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5" name="직사각형 4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2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91628" y="685800"/>
            <a:ext cx="5676900" cy="54864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821472" y="3428999"/>
            <a:ext cx="6747232" cy="318656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19124" y="2270106"/>
            <a:ext cx="5038796" cy="191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/>
              <a:t>누구나 열람할 수 있는 장부에 거래 내역을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/>
              <a:t>투명하게 기록하고, 여러 대의 컴퓨터에 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/>
              <a:t>이를 복제해 저장하는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000"/>
              <a:t>분산형 데이터 저장기술이다</a:t>
            </a:r>
            <a:r>
              <a:rPr lang="en-US" altLang="ko-KR" sz="2000"/>
              <a:t>.</a:t>
            </a:r>
            <a:r>
              <a:rPr lang="ko-KR" altLang="en-US" sz="2000"/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61852" y="335276"/>
            <a:ext cx="5906324" cy="460956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74961" y="358678"/>
            <a:ext cx="2501129" cy="1325563"/>
          </a:xfrm>
        </p:spPr>
        <p:txBody>
          <a:bodyPr/>
          <a:lstStyle/>
          <a:p>
            <a:pPr lvl="0">
              <a:defRPr/>
            </a:pPr>
            <a:r>
              <a:rPr lang="en-US" altLang="ko-KR">
                <a:latin typeface="바탕체"/>
                <a:ea typeface="바탕체"/>
              </a:rPr>
              <a:t>QR</a:t>
            </a:r>
            <a:r>
              <a:rPr lang="ko-KR" altLang="en-US">
                <a:latin typeface="바탕체"/>
                <a:ea typeface="바탕체"/>
              </a:rPr>
              <a:t>코드란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6" name="직사각형 5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3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09620" y="3019867"/>
            <a:ext cx="6464706" cy="359118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1553" y="2339232"/>
            <a:ext cx="4797782" cy="1306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ko-KR" altLang="en-US" sz="2000" dirty="0"/>
              <a:t>바코드보다 훨씬 많은 정보를 담을 수 있는 격자무늬의 2차원 코드이다.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22632" y="394470"/>
            <a:ext cx="4819842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체"/>
                <a:ea typeface="바탕체"/>
              </a:rPr>
              <a:t>모바일신분증이란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7" name="직사각형 6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4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43682" y="1408150"/>
            <a:ext cx="7309105" cy="489007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53902" y="1783024"/>
            <a:ext cx="5969576" cy="492179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0624" y="396778"/>
            <a:ext cx="4752493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"/>
                <a:ea typeface="바탕"/>
              </a:rPr>
              <a:t>독서실 </a:t>
            </a:r>
            <a:r>
              <a:rPr lang="en-US" altLang="ko-KR">
                <a:latin typeface="바탕"/>
                <a:ea typeface="바탕"/>
              </a:rPr>
              <a:t>QR</a:t>
            </a:r>
            <a:r>
              <a:rPr lang="ko-KR" altLang="en-US">
                <a:latin typeface="바탕"/>
                <a:ea typeface="바탕"/>
              </a:rPr>
              <a:t>코드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5" name="직사각형 4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5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1571E352-5424-4F8E-BC16-4FBEB9130CA7}"/>
              </a:ext>
            </a:extLst>
          </p:cNvPr>
          <p:cNvGrpSpPr/>
          <p:nvPr/>
        </p:nvGrpSpPr>
        <p:grpSpPr>
          <a:xfrm>
            <a:off x="742193" y="2016028"/>
            <a:ext cx="4339944" cy="4524413"/>
            <a:chOff x="688121" y="2134514"/>
            <a:chExt cx="4231420" cy="3635721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688121" y="2134514"/>
              <a:ext cx="4231420" cy="3635721"/>
            </a:xfrm>
            <a:prstGeom prst="rect">
              <a:avLst/>
            </a:prstGeom>
            <a:ln w="88900" cap="sq">
              <a:noFill/>
              <a:miter/>
            </a:ln>
            <a:effectLst>
              <a:outerShdw blurRad="127000" dist="127000" dir="2700000" algn="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xmlns="" id="{72B32E15-25FC-4B2C-8C34-4CDFC6E08A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358085" y="3475199"/>
              <a:ext cx="891491" cy="896039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D7A73481-CD49-4947-A786-177E56124F2F}"/>
              </a:ext>
            </a:extLst>
          </p:cNvPr>
          <p:cNvGrpSpPr/>
          <p:nvPr/>
        </p:nvGrpSpPr>
        <p:grpSpPr>
          <a:xfrm>
            <a:off x="7417144" y="1764085"/>
            <a:ext cx="3619735" cy="4776356"/>
            <a:chOff x="6924583" y="2831977"/>
            <a:chExt cx="2109926" cy="300928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53459217-BCBA-4A35-9D5B-5BDCB0CE73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7" t="9117" r="50000"/>
            <a:stretch/>
          </p:blipFill>
          <p:spPr>
            <a:xfrm>
              <a:off x="6924583" y="2831977"/>
              <a:ext cx="2109926" cy="300928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7453901" y="3688974"/>
              <a:ext cx="891491" cy="896039"/>
            </a:xfrm>
            <a:prstGeom prst="rect">
              <a:avLst/>
            </a:prstGeom>
          </p:spPr>
        </p:pic>
      </p:grp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xmlns="" id="{9816114F-778F-420A-83D6-9602DD657B88}"/>
              </a:ext>
            </a:extLst>
          </p:cNvPr>
          <p:cNvSpPr/>
          <p:nvPr/>
        </p:nvSpPr>
        <p:spPr>
          <a:xfrm>
            <a:off x="4884465" y="2909454"/>
            <a:ext cx="2986721" cy="2068945"/>
          </a:xfrm>
          <a:prstGeom prst="rightArrow">
            <a:avLst/>
          </a:prstGeom>
          <a:solidFill>
            <a:srgbClr val="DE364E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0624" y="396778"/>
            <a:ext cx="4752493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"/>
                <a:ea typeface="바탕"/>
              </a:rPr>
              <a:t>독서실 </a:t>
            </a:r>
            <a:r>
              <a:rPr lang="en-US" altLang="ko-KR">
                <a:latin typeface="바탕"/>
                <a:ea typeface="바탕"/>
              </a:rPr>
              <a:t>QR</a:t>
            </a:r>
            <a:r>
              <a:rPr lang="ko-KR" altLang="en-US">
                <a:latin typeface="바탕"/>
                <a:ea typeface="바탕"/>
              </a:rPr>
              <a:t>코드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5" name="직사각형 4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55121" y="788553"/>
            <a:ext cx="885151" cy="100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/>
              <a:t>5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xmlns="" id="{1128A80F-AD85-4FCE-86B0-F0B12E7DF6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1" t="1559" r="24232" b="-1559"/>
          <a:stretch/>
        </p:blipFill>
        <p:spPr>
          <a:xfrm>
            <a:off x="759498" y="1916467"/>
            <a:ext cx="3768629" cy="47440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EDB29DC5-9BA3-4294-A7C7-DF2FCA745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8" r="10783"/>
          <a:stretch/>
        </p:blipFill>
        <p:spPr>
          <a:xfrm>
            <a:off x="6613621" y="1916467"/>
            <a:ext cx="5347470" cy="4289043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xmlns="" id="{6B1CEA2B-8ED1-430F-B168-35BEA46DB2DB}"/>
              </a:ext>
            </a:extLst>
          </p:cNvPr>
          <p:cNvSpPr/>
          <p:nvPr/>
        </p:nvSpPr>
        <p:spPr>
          <a:xfrm>
            <a:off x="3905410" y="2900217"/>
            <a:ext cx="2986721" cy="2068945"/>
          </a:xfrm>
          <a:prstGeom prst="rightArrow">
            <a:avLst/>
          </a:prstGeom>
          <a:solidFill>
            <a:srgbClr val="DE364E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2580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10245" y="393988"/>
            <a:ext cx="3290071" cy="1325563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바탕체"/>
                <a:ea typeface="바탕체"/>
              </a:rPr>
              <a:t>기대효과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99220" y="249189"/>
            <a:ext cx="1749521" cy="1682172"/>
            <a:chOff x="299220" y="249189"/>
            <a:chExt cx="1749521" cy="1682172"/>
          </a:xfrm>
        </p:grpSpPr>
        <p:sp>
          <p:nvSpPr>
            <p:cNvPr id="5" name="직사각형 4"/>
            <p:cNvSpPr/>
            <p:nvPr/>
          </p:nvSpPr>
          <p:spPr>
            <a:xfrm>
              <a:off x="299220" y="249189"/>
              <a:ext cx="1289242" cy="1270000"/>
            </a:xfrm>
            <a:prstGeom prst="rect">
              <a:avLst/>
            </a:prstGeom>
            <a:solidFill>
              <a:srgbClr val="3057B9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759498" y="661362"/>
              <a:ext cx="1289242" cy="1270000"/>
            </a:xfrm>
            <a:prstGeom prst="rect">
              <a:avLst/>
            </a:prstGeom>
            <a:solidFill>
              <a:srgbClr val="C0CDEF"/>
            </a:solidFill>
            <a:ln w="25400">
              <a:solidFill>
                <a:schemeClr val="lt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55121" y="788553"/>
            <a:ext cx="8851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6000" dirty="0"/>
              <a:t>6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2432896334"/>
              </p:ext>
            </p:extLst>
          </p:nvPr>
        </p:nvGraphicFramePr>
        <p:xfrm>
          <a:off x="3206878" y="1413807"/>
          <a:ext cx="8825731" cy="51538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51553" y="2413372"/>
            <a:ext cx="50760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ko-KR" altLang="en-US" sz="2000" dirty="0"/>
              <a:t>열람실 시간 연장에 대한 시간소모 절약</a:t>
            </a:r>
            <a:r>
              <a:rPr lang="en-US" altLang="ko-KR" sz="2000" dirty="0"/>
              <a:t>, </a:t>
            </a:r>
            <a:r>
              <a:rPr lang="ko-KR" altLang="en-US" sz="2000" dirty="0"/>
              <a:t>집중이 깨지는 것을 </a:t>
            </a:r>
            <a:r>
              <a:rPr lang="ko-KR" altLang="en-US" sz="2000" dirty="0" smtClean="0"/>
              <a:t>방지</a:t>
            </a:r>
            <a:endParaRPr lang="ko-KR" alt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51553" y="5254260"/>
            <a:ext cx="47977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defRPr/>
            </a:pPr>
            <a:r>
              <a:rPr lang="ko-KR" altLang="en-US" sz="2000" dirty="0" err="1" smtClean="0"/>
              <a:t>학업량</a:t>
            </a:r>
            <a:r>
              <a:rPr lang="ko-KR" altLang="en-US" sz="2000" dirty="0" smtClean="0"/>
              <a:t> 증가</a:t>
            </a:r>
            <a:endParaRPr lang="ko-KR" altLang="en-US" sz="2000" dirty="0"/>
          </a:p>
        </p:txBody>
      </p:sp>
      <p:sp>
        <p:nvSpPr>
          <p:cNvPr id="11" name="화살표: 오른쪽 15">
            <a:extLst>
              <a:ext uri="{FF2B5EF4-FFF2-40B4-BE49-F238E27FC236}">
                <a16:creationId xmlns:a16="http://schemas.microsoft.com/office/drawing/2014/main" xmlns="" id="{6B1CEA2B-8ED1-430F-B168-35BEA46DB2DB}"/>
              </a:ext>
            </a:extLst>
          </p:cNvPr>
          <p:cNvSpPr/>
          <p:nvPr/>
        </p:nvSpPr>
        <p:spPr>
          <a:xfrm rot="5400000">
            <a:off x="2171165" y="4170449"/>
            <a:ext cx="1358558" cy="809064"/>
          </a:xfrm>
          <a:prstGeom prst="rightArrow">
            <a:avLst/>
          </a:prstGeom>
          <a:solidFill>
            <a:srgbClr val="DE364E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95</Words>
  <Application>Microsoft Office PowerPoint</Application>
  <PresentationFormat>사용자 지정</PresentationFormat>
  <Paragraphs>42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독서실  QR코드 </vt:lpstr>
      <vt:lpstr>목차</vt:lpstr>
      <vt:lpstr>구상계기</vt:lpstr>
      <vt:lpstr>블록체인이란</vt:lpstr>
      <vt:lpstr>QR코드란</vt:lpstr>
      <vt:lpstr>모바일신분증이란</vt:lpstr>
      <vt:lpstr>독서실 QR코드</vt:lpstr>
      <vt:lpstr>독서실 QR코드</vt:lpstr>
      <vt:lpstr>기대효과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</dc:title>
  <dc:creator>HANSUNG</dc:creator>
  <cp:lastModifiedBy>home</cp:lastModifiedBy>
  <cp:revision>42</cp:revision>
  <dcterms:created xsi:type="dcterms:W3CDTF">2019-05-21T11:29:02Z</dcterms:created>
  <dcterms:modified xsi:type="dcterms:W3CDTF">2019-06-09T16:19:01Z</dcterms:modified>
  <cp:version>1000.0000.01</cp:version>
</cp:coreProperties>
</file>

<file path=docProps/thumbnail.jpeg>
</file>